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84" r:id="rId4"/>
    <p:sldId id="259" r:id="rId5"/>
    <p:sldId id="265" r:id="rId6"/>
    <p:sldId id="266" r:id="rId7"/>
    <p:sldId id="260" r:id="rId8"/>
    <p:sldId id="279" r:id="rId9"/>
    <p:sldId id="285" r:id="rId10"/>
    <p:sldId id="270" r:id="rId11"/>
    <p:sldId id="28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63"/>
    <p:restoredTop sz="93694"/>
  </p:normalViewPr>
  <p:slideViewPr>
    <p:cSldViewPr snapToGrid="0">
      <p:cViewPr varScale="1">
        <p:scale>
          <a:sx n="146" d="100"/>
          <a:sy n="146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hyperlink" Target="https://public.tableau.com/views/StateTaxAnalysis/Sheet19?:embed=y&amp;:display_count=yes&amp;publish=yes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6950" y="390525"/>
            <a:ext cx="9237663" cy="1439914"/>
          </a:xfrm>
        </p:spPr>
        <p:txBody>
          <a:bodyPr>
            <a:noAutofit/>
          </a:bodyPr>
          <a:lstStyle/>
          <a:p>
            <a:r>
              <a:rPr lang="en-US" sz="4000" dirty="0"/>
              <a:t>Analysis of Local and State Tax  Collection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3438" y="2143125"/>
            <a:ext cx="8915400" cy="355210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Vidya Modugu</a:t>
            </a:r>
          </a:p>
          <a:p>
            <a:r>
              <a:rPr lang="en-US" dirty="0"/>
              <a:t>University of Dallas</a:t>
            </a:r>
          </a:p>
          <a:p>
            <a:r>
              <a:rPr lang="en-US" dirty="0"/>
              <a:t>Business Analytics</a:t>
            </a:r>
          </a:p>
          <a:p>
            <a:r>
              <a:rPr lang="en-US" dirty="0"/>
              <a:t>Data Mining and Visualization – BANA-7320 –2QA</a:t>
            </a:r>
          </a:p>
          <a:p>
            <a:r>
              <a:rPr lang="en-US" dirty="0"/>
              <a:t>Date: 26</a:t>
            </a:r>
            <a:r>
              <a:rPr lang="en-US" baseline="30000" dirty="0"/>
              <a:t>th</a:t>
            </a:r>
            <a:r>
              <a:rPr lang="en-US" dirty="0"/>
              <a:t> March 2018</a:t>
            </a:r>
          </a:p>
          <a:p>
            <a:r>
              <a:rPr lang="en-US" dirty="0"/>
              <a:t>Reference Tableau Link :  </a:t>
            </a:r>
            <a:r>
              <a:rPr lang="en-US" dirty="0">
                <a:hlinkClick r:id="rId4"/>
              </a:rPr>
              <a:t>https://public.tableau.com/views/StateTaxAnalysis/Sheet19?:embed=y&amp;:display_count=yes&amp;publish=yes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800" i="1" dirty="0"/>
              <a:t>Stakeholders:</a:t>
            </a:r>
            <a:r>
              <a:rPr lang="en-US" sz="2800" dirty="0"/>
              <a:t> </a:t>
            </a:r>
          </a:p>
          <a:p>
            <a:r>
              <a:rPr lang="en-US" sz="2400" dirty="0"/>
              <a:t>Primary – Tax Payers-Individuals’/Companies etc.,</a:t>
            </a:r>
          </a:p>
          <a:p>
            <a:r>
              <a:rPr lang="en-US" sz="2400" dirty="0"/>
              <a:t>Secondary-  State and Local Governments.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9D88678-7DA0-D24C-BF5F-BF799F1A49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625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59"/>
    </mc:Choice>
    <mc:Fallback xmlns="">
      <p:transition spd="slow" advTm="20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6D463-E2F7-441B-8B48-B9451B6C7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509289"/>
            <a:ext cx="8918371" cy="832041"/>
          </a:xfrm>
        </p:spPr>
        <p:txBody>
          <a:bodyPr>
            <a:normAutofit/>
          </a:bodyPr>
          <a:lstStyle/>
          <a:p>
            <a:r>
              <a:rPr lang="en-US" sz="2000" b="1"/>
              <a:t>Recommendation's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F29715-72CB-42C0-90A7-E159403BC6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594014" y="1627164"/>
            <a:ext cx="8906468" cy="41995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States' should reform their State Taxes to have a balanced Tax collection systems.</a:t>
            </a:r>
          </a:p>
          <a:p>
            <a:endParaRPr lang="en-US" dirty="0"/>
          </a:p>
          <a:p>
            <a:r>
              <a:rPr lang="en-US" dirty="0"/>
              <a:t>States should stop tax cuts.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  <a:p>
            <a:r>
              <a:rPr lang="en-US" dirty="0"/>
              <a:t>Real estate investors or companies that invest in properties can invest in the states with zero income from property tax.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  <a:p>
            <a:r>
              <a:rPr lang="en-US" dirty="0"/>
              <a:t> Retirees might consider to settle in States with zero income from Salaries to avoid Expense of Personal Income Tax from Salaries and save on  Pension Income</a:t>
            </a:r>
            <a:r>
              <a:rPr lang="en-US" dirty="0">
                <a:solidFill>
                  <a:srgbClr val="404040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A28271A-4879-8749-8657-EB863CDE83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20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209"/>
    </mc:Choice>
    <mc:Fallback xmlns="">
      <p:transition spd="slow" advTm="88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E15F0-EEB7-3C4C-9B4A-19F2437C0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Thank You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5FD6CB4-505B-5045-8E7A-5CE5B246AF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64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97"/>
    </mc:Choice>
    <mc:Fallback xmlns="">
      <p:transition spd="slow" advTm="5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B00A3-9FB0-4D69-83E0-A7728F356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9766" y="1373861"/>
            <a:ext cx="8551334" cy="48956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Topic: </a:t>
            </a:r>
            <a:r>
              <a:rPr lang="en-US" dirty="0"/>
              <a:t>Analysis of Local and State Tax Collection systems</a:t>
            </a:r>
          </a:p>
          <a:p>
            <a:pPr marL="0" indent="0">
              <a:buNone/>
            </a:pPr>
            <a:r>
              <a:rPr lang="en-US" b="1" dirty="0"/>
              <a:t>Driving Question: </a:t>
            </a:r>
            <a:r>
              <a:rPr lang="en-US" dirty="0"/>
              <a:t>Are the State and Local Tax Collection systems balanced?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Why this matters: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Unbalanced State Tax collection systems lead to financial discrepancies' and budget deficiencies.</a:t>
            </a:r>
          </a:p>
          <a:p>
            <a:r>
              <a:rPr lang="en-US" dirty="0"/>
              <a:t>Unbalanced State Tax collection deprive states from state reserves, making it hard for states to defend the states from recessions.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1B5A976-8505-6549-A188-042F5ACE68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72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554"/>
    </mc:Choice>
    <mc:Fallback xmlns="">
      <p:transition spd="slow" advTm="67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8F3B3-B04A-4554-9881-84DF7C00E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0563" y="700310"/>
            <a:ext cx="9072086" cy="419803"/>
          </a:xfrm>
        </p:spPr>
        <p:txBody>
          <a:bodyPr>
            <a:normAutofit/>
          </a:bodyPr>
          <a:lstStyle/>
          <a:p>
            <a:r>
              <a:rPr lang="en-US" sz="2000" b="1"/>
              <a:t>Percentage of Contribution by each state to the total revenues.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935877E-2153-4616-9F8F-1B0B44FC25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91712" y="1447434"/>
            <a:ext cx="9006794" cy="532719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F2ED042-7541-AD42-AF80-8DE4B4FABF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6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201"/>
    </mc:Choice>
    <mc:Fallback xmlns="">
      <p:transition spd="slow" advTm="54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57EB8-DD89-4E43-B4B2-D80361873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1425" y="471710"/>
            <a:ext cx="9483187" cy="994843"/>
          </a:xfrm>
        </p:spPr>
        <p:txBody>
          <a:bodyPr>
            <a:normAutofit/>
          </a:bodyPr>
          <a:lstStyle/>
          <a:p>
            <a:r>
              <a:rPr lang="en-US" sz="2000" b="1"/>
              <a:t>Graph shows some exceptions to the direct relationship of States population and State tax Contribution.</a:t>
            </a:r>
          </a:p>
        </p:txBody>
      </p:sp>
      <p:pic>
        <p:nvPicPr>
          <p:cNvPr id="6" name="Picture 6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7AE05BC4-25C3-4D45-90EF-0289E094A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00541" y="1249817"/>
            <a:ext cx="10412413" cy="561676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5CB8546-DCD4-974B-B0F8-53616D1772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203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92"/>
    </mc:Choice>
    <mc:Fallback xmlns="">
      <p:transition spd="slow" advTm="42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2050-FB2F-418A-A535-8C673C78E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5602" y="420910"/>
            <a:ext cx="9759010" cy="887190"/>
          </a:xfrm>
        </p:spPr>
        <p:txBody>
          <a:bodyPr>
            <a:normAutofit/>
          </a:bodyPr>
          <a:lstStyle/>
          <a:p>
            <a:r>
              <a:rPr lang="en-US" sz="2000" b="1"/>
              <a:t>States with equal populations estimates like Illinois, Florida have different Tax Contributions.</a:t>
            </a:r>
          </a:p>
        </p:txBody>
      </p:sp>
      <p:pic>
        <p:nvPicPr>
          <p:cNvPr id="4" name="Picture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59DE8BD-2A03-4818-A0E1-D161C5D9E1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724093" y="4004104"/>
            <a:ext cx="647700" cy="38100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10B22CB-286E-40A2-B405-8F2F7CF40C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8557" y="1208088"/>
            <a:ext cx="10133457" cy="561348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C64005C-DF67-414F-8D8D-0BE72B682A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58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79"/>
    </mc:Choice>
    <mc:Fallback xmlns="">
      <p:transition spd="slow" advTm="54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9F01B-B2D5-4373-A7B5-297C9E4B5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025" y="90710"/>
            <a:ext cx="9127587" cy="925290"/>
          </a:xfrm>
        </p:spPr>
        <p:txBody>
          <a:bodyPr>
            <a:normAutofit/>
          </a:bodyPr>
          <a:lstStyle/>
          <a:p>
            <a:r>
              <a:rPr lang="en-US" sz="2000" b="1"/>
              <a:t>States population estimates show no trend from 2013 –2015, whereas state's Tax contribution shows decreasing trend from 2013-2015</a:t>
            </a:r>
          </a:p>
        </p:txBody>
      </p:sp>
      <p:pic>
        <p:nvPicPr>
          <p:cNvPr id="6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87186443-EFA5-47BE-8C33-81AA5D2FAF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22669" y="834110"/>
            <a:ext cx="9615513" cy="596324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16448EE-59FA-8447-90A4-38A3D3542F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56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43"/>
    </mc:Choice>
    <mc:Fallback xmlns="">
      <p:transition spd="slow" advTm="68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4B20-3BA6-46C4-8FD0-EF0DDDA0A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2225" y="624110"/>
            <a:ext cx="9432387" cy="683990"/>
          </a:xfrm>
        </p:spPr>
        <p:txBody>
          <a:bodyPr>
            <a:normAutofit/>
          </a:bodyPr>
          <a:lstStyle/>
          <a:p>
            <a:r>
              <a:rPr lang="en-US" sz="1600" b="1" dirty="0"/>
              <a:t>Most of the states have State Income from Salaries/S&amp;G Taxes as their major tax revenue generation heads.</a:t>
            </a:r>
          </a:p>
        </p:txBody>
      </p:sp>
      <p:pic>
        <p:nvPicPr>
          <p:cNvPr id="6" name="Picture 6" descr="A picture containing stationary&#10;&#10;Description generated with high confidence">
            <a:extLst>
              <a:ext uri="{FF2B5EF4-FFF2-40B4-BE49-F238E27FC236}">
                <a16:creationId xmlns:a16="http://schemas.microsoft.com/office/drawing/2014/main" id="{8F51FA41-27AC-4E37-B194-E98A09A5B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073919" y="1577059"/>
            <a:ext cx="10075149" cy="525643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0661E58-BC90-854A-8863-EBAE6CCB8D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891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776"/>
    </mc:Choice>
    <mc:Fallback xmlns="">
      <p:transition spd="slow" advTm="53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48C3F-5F04-413B-9C6C-90B304CE0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5682" y="343873"/>
            <a:ext cx="9608930" cy="701155"/>
          </a:xfrm>
        </p:spPr>
        <p:txBody>
          <a:bodyPr>
            <a:normAutofit/>
          </a:bodyPr>
          <a:lstStyle/>
          <a:p>
            <a:r>
              <a:rPr lang="en-US" sz="2000" b="1" dirty="0"/>
              <a:t>States with more than 60% of Tax Income from S&amp;G tax / zero Income from Salaries </a:t>
            </a:r>
          </a:p>
        </p:txBody>
      </p:sp>
      <p:pic>
        <p:nvPicPr>
          <p:cNvPr id="4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F2D91F63-E294-448C-A699-53D82E00D1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92515" y="1240606"/>
            <a:ext cx="10304006" cy="562314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41EC966-3FCB-C946-946F-E3A422D572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72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676"/>
    </mc:Choice>
    <mc:Fallback xmlns="">
      <p:transition spd="slow" advTm="110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8BC4A-BEBA-4542-BC8A-90624EEB7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431" y="210453"/>
            <a:ext cx="8999610" cy="751956"/>
          </a:xfrm>
        </p:spPr>
        <p:txBody>
          <a:bodyPr>
            <a:normAutofit/>
          </a:bodyPr>
          <a:lstStyle/>
          <a:p>
            <a:r>
              <a:rPr lang="en-US" sz="2000" b="1" dirty="0"/>
              <a:t>Vermont, District of Columbia and Washington are states with high income from property tax</a:t>
            </a:r>
          </a:p>
        </p:txBody>
      </p:sp>
      <p:pic>
        <p:nvPicPr>
          <p:cNvPr id="4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FF300FCC-5CD3-4ADD-89AB-7AD9FFE2A2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99143" y="1088206"/>
            <a:ext cx="10391177" cy="576397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D5E0847-F6A0-CD4C-A555-042C7F5487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2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93"/>
    </mc:Choice>
    <mc:Fallback xmlns="">
      <p:transition spd="slow" advTm="307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797</TotalTime>
  <Words>217</Words>
  <Application>Microsoft Macintosh PowerPoint</Application>
  <PresentationFormat>Widescreen</PresentationFormat>
  <Paragraphs>36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Wisp</vt:lpstr>
      <vt:lpstr>Analysis of Local and State Tax  Collection</vt:lpstr>
      <vt:lpstr>PowerPoint Presentation</vt:lpstr>
      <vt:lpstr>Percentage of Contribution by each state to the total revenues.</vt:lpstr>
      <vt:lpstr>Graph shows some exceptions to the direct relationship of States population and State tax Contribution.</vt:lpstr>
      <vt:lpstr>States with equal populations estimates like Illinois, Florida have different Tax Contributions.</vt:lpstr>
      <vt:lpstr>States population estimates show no trend from 2013 –2015, whereas state's Tax contribution shows decreasing trend from 2013-2015</vt:lpstr>
      <vt:lpstr>Most of the states have State Income from Salaries/S&amp;G Taxes as their major tax revenue generation heads.</vt:lpstr>
      <vt:lpstr>States with more than 60% of Tax Income from S&amp;G tax / zero Income from Salaries </vt:lpstr>
      <vt:lpstr>Vermont, District of Columbia and Washington are states with high income from property tax</vt:lpstr>
      <vt:lpstr>Recommendation's</vt:lpstr>
      <vt:lpstr>Thank You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Local and State Tax  Collections.</dc:title>
  <cp:lastModifiedBy>Vidya Modugu</cp:lastModifiedBy>
  <cp:revision>12</cp:revision>
  <dcterms:modified xsi:type="dcterms:W3CDTF">2018-03-27T18:38:33Z</dcterms:modified>
</cp:coreProperties>
</file>

<file path=docProps/thumbnail.jpeg>
</file>